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3"/>
  </p:sldMasterIdLst>
  <p:notesMasterIdLst>
    <p:notesMasterId r:id="rId21"/>
  </p:notesMasterIdLst>
  <p:sldIdLst>
    <p:sldId id="256" r:id="rId4"/>
    <p:sldId id="257" r:id="rId5"/>
    <p:sldId id="263" r:id="rId6"/>
    <p:sldId id="264" r:id="rId7"/>
    <p:sldId id="259" r:id="rId8"/>
    <p:sldId id="265" r:id="rId9"/>
    <p:sldId id="266" r:id="rId10"/>
    <p:sldId id="267" r:id="rId11"/>
    <p:sldId id="273" r:id="rId12"/>
    <p:sldId id="268" r:id="rId13"/>
    <p:sldId id="269" r:id="rId14"/>
    <p:sldId id="270" r:id="rId15"/>
    <p:sldId id="271" r:id="rId16"/>
    <p:sldId id="262" r:id="rId17"/>
    <p:sldId id="272" r:id="rId18"/>
    <p:sldId id="258" r:id="rId19"/>
    <p:sldId id="261" r:id="rId20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003E4C"/>
    <a:srgbClr val="8A1E0C"/>
    <a:srgbClr val="00708C"/>
    <a:srgbClr val="CB9661"/>
    <a:srgbClr val="E9E2C9"/>
    <a:srgbClr val="D8B088"/>
    <a:srgbClr val="B66538"/>
    <a:srgbClr val="65BDFF"/>
    <a:srgbClr val="33A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 varScale="1">
        <p:scale>
          <a:sx n="73" d="100"/>
          <a:sy n="73" d="100"/>
        </p:scale>
        <p:origin x="127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F0958FF3-7561-42B4-A672-86098470EC4C}" type="datetimeFigureOut">
              <a:rPr lang="cs-CZ"/>
              <a:pPr>
                <a:defRPr/>
              </a:pPr>
              <a:t>31.05.2016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 smtClean="0"/>
              <a:t>Kliknutím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0154E773-BED3-4AFF-BB2F-70D29B57650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63113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DC3B4C9-33CF-4543-BAC1-84AD69766D3A}" type="slidenum">
              <a:rPr lang="cs-CZ" altLang="cs-CZ"/>
              <a:pPr/>
              <a:t>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484506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614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E0EC329-88F6-415D-AC35-17521AE79BF5}" type="slidenum">
              <a:rPr lang="cs-CZ" altLang="cs-CZ"/>
              <a:pPr/>
              <a:t>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72760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altLang="cs-CZ"/>
              <a:t>Workshop: Preventivní péče o historické knihovní fondy. Kuks, 2016.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2E5BB4-EA48-4826-9CD9-E9691B6EC74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7782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altLang="cs-CZ"/>
              <a:t>Workshop: Preventivní péče o historické knihovní fondy. Kuks, 2016.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221916-D5EA-4FE6-81F6-90669E5C648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93651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altLang="cs-CZ"/>
              <a:t>Workshop: Preventivní péče o historické knihovní fondy. Kuks, 2016.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F06BEB-042F-4910-B56D-FDC182CB1CC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49711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altLang="cs-CZ"/>
              <a:t>Workshop: Preventivní péče o historické knihovní fondy. Kuks, 2016.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47F45B-DDA7-4967-BCC2-6AFA48C902E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3495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altLang="cs-CZ"/>
              <a:t>Workshop: Preventivní péče o historické knihovní fondy. Kuks, 2016.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F6B54-9E47-42F9-B2C7-A6E9019B665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47925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altLang="cs-CZ"/>
              <a:t>Workshop: Preventivní péče o historické knihovní fondy. Kuks, 2016.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0F94CC-BE2B-4FC9-BEF2-7B91EA4DB4E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27607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altLang="cs-CZ"/>
              <a:t>Workshop: Preventivní péče o historické knihovní fondy. Kuks, 2016.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5A3FBB-095C-46CD-BA7B-55A20F43833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95172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altLang="cs-CZ"/>
              <a:t>Workshop: Preventivní péče o historické knihovní fondy. Kuks, 2016.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0BD710-2FA8-4B09-8EC3-D492D2B3BEE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50434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altLang="cs-CZ"/>
              <a:t>Workshop: Preventivní péče o historické knihovní fondy. Kuks, 2016.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739FD4-4A81-490D-A947-664910E998B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92322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altLang="cs-CZ"/>
              <a:t>Workshop: Preventivní péče o historické knihovní fondy. Kuks, 2016.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0AE98E-CCD2-4DDF-AC35-F7ECE91C922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87633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altLang="cs-CZ"/>
              <a:t>Workshop: Preventivní péče o historické knihovní fondy. Kuks, 2016.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8955CF-C992-4A6E-9A62-3299563D231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65405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0">
          <a:gsLst>
            <a:gs pos="0">
              <a:srgbClr val="B66538"/>
            </a:gs>
            <a:gs pos="33000">
              <a:srgbClr val="CB9661"/>
            </a:gs>
            <a:gs pos="60001">
              <a:srgbClr val="D8B088"/>
            </a:gs>
            <a:gs pos="78999">
              <a:srgbClr val="E9E2C9"/>
            </a:gs>
            <a:gs pos="100000">
              <a:srgbClr val="EBF6F7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r>
              <a:rPr lang="cs-CZ" altLang="cs-CZ"/>
              <a:t>Workshop: Preventivní péče o historické knihovní fondy. Kuks, 2016.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F34A0B3F-C2CD-44E9-9ED7-380783E3D13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ita\Documents\NK\zámecké knihovny\Obr2Domu.jp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CB9661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0" y="685800"/>
            <a:ext cx="3829912" cy="5008633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19400" y="76200"/>
            <a:ext cx="6324600" cy="2819400"/>
          </a:xfrm>
        </p:spPr>
        <p:txBody>
          <a:bodyPr anchor="ctr"/>
          <a:lstStyle/>
          <a:p>
            <a:pPr eaLnBrk="1" hangingPunct="1"/>
            <a:r>
              <a:rPr lang="cs-CZ" altLang="cs-CZ" sz="3200" dirty="0" smtClean="0">
                <a:solidFill>
                  <a:srgbClr val="8A1E0C"/>
                </a:solidFill>
              </a:rPr>
              <a:t>Faktory ohrožující historické knihovní fondy</a:t>
            </a:r>
            <a:r>
              <a:rPr lang="cs-CZ" altLang="cs-CZ" sz="3200" dirty="0" smtClean="0">
                <a:solidFill>
                  <a:srgbClr val="D42E12"/>
                </a:solidFill>
              </a:rPr>
              <a:t/>
            </a:r>
            <a:br>
              <a:rPr lang="cs-CZ" altLang="cs-CZ" sz="3200" dirty="0" smtClean="0">
                <a:solidFill>
                  <a:srgbClr val="D42E12"/>
                </a:solidFill>
              </a:rPr>
            </a:br>
            <a:r>
              <a:rPr lang="cs-CZ" altLang="cs-CZ" sz="2800" dirty="0" smtClean="0">
                <a:solidFill>
                  <a:srgbClr val="003E4C"/>
                </a:solidFill>
              </a:rPr>
              <a:t>v interiérových zámeckých</a:t>
            </a:r>
            <a:br>
              <a:rPr lang="cs-CZ" altLang="cs-CZ" sz="2800" dirty="0" smtClean="0">
                <a:solidFill>
                  <a:srgbClr val="003E4C"/>
                </a:solidFill>
              </a:rPr>
            </a:br>
            <a:r>
              <a:rPr lang="cs-CZ" altLang="cs-CZ" sz="2800" dirty="0" smtClean="0">
                <a:solidFill>
                  <a:srgbClr val="003E4C"/>
                </a:solidFill>
              </a:rPr>
              <a:t>knihovnách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3427483"/>
            <a:ext cx="5638800" cy="2286000"/>
          </a:xfrm>
        </p:spPr>
        <p:txBody>
          <a:bodyPr/>
          <a:lstStyle/>
          <a:p>
            <a:pPr eaLnBrk="1" hangingPunct="1"/>
            <a:r>
              <a:rPr lang="cs-CZ" altLang="cs-CZ" sz="2800" dirty="0" smtClean="0"/>
              <a:t>Národní knihovna České republiky</a:t>
            </a:r>
          </a:p>
          <a:p>
            <a:endParaRPr lang="cs-CZ" altLang="cs-CZ" sz="1800" u="sng" dirty="0" smtClean="0"/>
          </a:p>
          <a:p>
            <a:r>
              <a:rPr lang="cs-CZ" altLang="cs-CZ" sz="1800" u="sng" dirty="0" smtClean="0"/>
              <a:t>Mgr. Jitka Neoralová, </a:t>
            </a:r>
            <a:r>
              <a:rPr lang="cs-CZ" altLang="cs-CZ" sz="1800" dirty="0" smtClean="0"/>
              <a:t>Ing. Petra Vávrová, PhD.</a:t>
            </a:r>
          </a:p>
          <a:p>
            <a:endParaRPr lang="cs-CZ" altLang="cs-CZ" sz="1800" u="sng" dirty="0" smtClean="0"/>
          </a:p>
          <a:p>
            <a:pPr eaLnBrk="1" hangingPunct="1"/>
            <a:r>
              <a:rPr lang="cs-CZ" altLang="cs-CZ" sz="1800" dirty="0" smtClean="0"/>
              <a:t>Odbor ochrany knihovních fondů NK ČR</a:t>
            </a:r>
          </a:p>
          <a:p>
            <a:pPr eaLnBrk="1" hangingPunct="1"/>
            <a:r>
              <a:rPr lang="cs-CZ" altLang="cs-CZ" sz="1800" dirty="0" smtClean="0"/>
              <a:t> e-mail: </a:t>
            </a:r>
            <a:r>
              <a:rPr lang="cs-CZ" altLang="cs-CZ" sz="1800" dirty="0" err="1" smtClean="0"/>
              <a:t>petra.vavrova</a:t>
            </a:r>
            <a:r>
              <a:rPr lang="cs-CZ" altLang="cs-CZ" sz="1800" dirty="0" smtClean="0"/>
              <a:t>@</a:t>
            </a:r>
            <a:r>
              <a:rPr lang="cs-CZ" altLang="cs-CZ" sz="1800" dirty="0" err="1" smtClean="0"/>
              <a:t>nkp.cz</a:t>
            </a:r>
            <a:endParaRPr lang="cs-CZ" altLang="cs-CZ" sz="1800" dirty="0" smtClean="0"/>
          </a:p>
        </p:txBody>
      </p:sp>
      <p:pic>
        <p:nvPicPr>
          <p:cNvPr id="3076" name="Picture 4" descr="new_nklogo_rgb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0" y="6553200"/>
            <a:ext cx="9144000" cy="304800"/>
          </a:xfrm>
        </p:spPr>
        <p:txBody>
          <a:bodyPr/>
          <a:lstStyle/>
          <a:p>
            <a:pPr>
              <a:defRPr/>
            </a:pPr>
            <a:r>
              <a:rPr lang="cs-CZ" altLang="cs-CZ" dirty="0" smtClean="0">
                <a:solidFill>
                  <a:srgbClr val="663300"/>
                </a:solidFill>
              </a:rPr>
              <a:t>Workshop: Preventivní péče o historické knihovní fondy. Kuks, 2016.</a:t>
            </a:r>
            <a:endParaRPr lang="cs-CZ" altLang="cs-CZ" dirty="0">
              <a:solidFill>
                <a:srgbClr val="6633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708C"/>
                </a:solidFill>
              </a:rPr>
              <a:t>Prach</a:t>
            </a:r>
            <a:endParaRPr lang="cs-CZ" dirty="0">
              <a:solidFill>
                <a:srgbClr val="00708C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" y="1219200"/>
            <a:ext cx="8534400" cy="5330825"/>
          </a:xfrm>
        </p:spPr>
        <p:txBody>
          <a:bodyPr/>
          <a:lstStyle/>
          <a:p>
            <a:r>
              <a:rPr lang="cs-CZ" sz="2800" dirty="0" smtClean="0"/>
              <a:t>Pevné částice převážně saze a popílek, obsahuje abrazivní částice i </a:t>
            </a:r>
            <a:r>
              <a:rPr lang="cs-CZ" sz="2800" dirty="0" err="1" smtClean="0"/>
              <a:t>spóry</a:t>
            </a:r>
            <a:r>
              <a:rPr lang="cs-CZ" sz="2800" dirty="0" smtClean="0"/>
              <a:t> plísní</a:t>
            </a:r>
          </a:p>
          <a:p>
            <a:r>
              <a:rPr lang="cs-CZ" sz="2800" dirty="0" smtClean="0"/>
              <a:t>Váže na povrch materiálu vlhkost a polutanty</a:t>
            </a:r>
          </a:p>
          <a:p>
            <a:r>
              <a:rPr lang="cs-CZ" sz="2800" dirty="0" smtClean="0"/>
              <a:t>Zdroje prachu</a:t>
            </a:r>
          </a:p>
          <a:p>
            <a:pPr lvl="1"/>
            <a:r>
              <a:rPr lang="cs-CZ" b="1" dirty="0" smtClean="0"/>
              <a:t>Vnější</a:t>
            </a:r>
            <a:r>
              <a:rPr lang="cs-CZ" dirty="0" smtClean="0"/>
              <a:t>: </a:t>
            </a:r>
          </a:p>
          <a:p>
            <a:pPr lvl="2"/>
            <a:r>
              <a:rPr lang="cs-CZ" dirty="0" smtClean="0"/>
              <a:t>topeniště </a:t>
            </a:r>
          </a:p>
          <a:p>
            <a:pPr lvl="2"/>
            <a:r>
              <a:rPr lang="cs-CZ" dirty="0" smtClean="0"/>
              <a:t>spalovací motory</a:t>
            </a:r>
          </a:p>
          <a:p>
            <a:pPr lvl="2"/>
            <a:r>
              <a:rPr lang="cs-CZ" dirty="0" smtClean="0"/>
              <a:t>stavební práce..</a:t>
            </a:r>
          </a:p>
          <a:p>
            <a:pPr lvl="1"/>
            <a:r>
              <a:rPr lang="cs-CZ" b="1" dirty="0" smtClean="0"/>
              <a:t>Vnitřní</a:t>
            </a:r>
            <a:r>
              <a:rPr lang="cs-CZ" dirty="0" smtClean="0"/>
              <a:t>: </a:t>
            </a:r>
          </a:p>
          <a:p>
            <a:pPr lvl="2"/>
            <a:r>
              <a:rPr lang="cs-CZ" dirty="0" smtClean="0"/>
              <a:t>Omítky</a:t>
            </a:r>
          </a:p>
          <a:p>
            <a:pPr lvl="2"/>
            <a:r>
              <a:rPr lang="cs-CZ" dirty="0" smtClean="0"/>
              <a:t>podlahy, interiérové doplňky…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0" y="6550025"/>
            <a:ext cx="9144000" cy="307975"/>
          </a:xfrm>
        </p:spPr>
        <p:txBody>
          <a:bodyPr/>
          <a:lstStyle/>
          <a:p>
            <a:pPr>
              <a:defRPr/>
            </a:pPr>
            <a:r>
              <a:rPr lang="cs-CZ" altLang="cs-CZ" dirty="0" smtClean="0">
                <a:solidFill>
                  <a:srgbClr val="663300"/>
                </a:solidFill>
              </a:rPr>
              <a:t>Workshop: Preventivní péče o historické knihovní fondy. Kuks, 2016.</a:t>
            </a:r>
            <a:endParaRPr lang="cs-CZ" altLang="cs-CZ" dirty="0">
              <a:solidFill>
                <a:srgbClr val="6633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47F45B-DDA7-4967-BCC2-6AFA48C902E0}" type="slidenum">
              <a:rPr lang="cs-CZ" altLang="cs-CZ" smtClean="0"/>
              <a:pPr>
                <a:defRPr/>
              </a:pPr>
              <a:t>10</a:t>
            </a:fld>
            <a:endParaRPr lang="cs-CZ" alt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470" y="2890044"/>
            <a:ext cx="4519930" cy="28249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708C"/>
                </a:solidFill>
              </a:rPr>
              <a:t>Plynné polutanty</a:t>
            </a:r>
            <a:endParaRPr lang="cs-CZ" dirty="0">
              <a:solidFill>
                <a:srgbClr val="00708C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0" y="6550025"/>
            <a:ext cx="9144000" cy="307975"/>
          </a:xfrm>
        </p:spPr>
        <p:txBody>
          <a:bodyPr/>
          <a:lstStyle/>
          <a:p>
            <a:pPr>
              <a:defRPr/>
            </a:pPr>
            <a:r>
              <a:rPr lang="cs-CZ" altLang="cs-CZ" dirty="0" smtClean="0"/>
              <a:t>Workshop: Preventivní péče o historické knihovní fondy. Kuks, 2016.</a:t>
            </a:r>
            <a:endParaRPr lang="cs-CZ" alt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47F45B-DDA7-4967-BCC2-6AFA48C902E0}" type="slidenum">
              <a:rPr lang="cs-CZ" altLang="cs-CZ" smtClean="0"/>
              <a:pPr>
                <a:defRPr/>
              </a:pPr>
              <a:t>11</a:t>
            </a:fld>
            <a:endParaRPr lang="cs-CZ" altLang="cs-CZ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 smtClean="0"/>
              <a:t>Atmosférické znečištění</a:t>
            </a:r>
          </a:p>
          <a:p>
            <a:r>
              <a:rPr lang="cs-CZ" sz="2800" dirty="0" smtClean="0"/>
              <a:t>Nebezpečné v kombinaci se vzdušnou vlhkostí</a:t>
            </a:r>
          </a:p>
          <a:p>
            <a:r>
              <a:rPr lang="cs-CZ" sz="2800" dirty="0" smtClean="0"/>
              <a:t>Zdroj</a:t>
            </a:r>
          </a:p>
          <a:p>
            <a:pPr lvl="1"/>
            <a:r>
              <a:rPr lang="cs-CZ" dirty="0" smtClean="0"/>
              <a:t>Vnější: oxidy síry (topeniště), ozón (automobily)</a:t>
            </a:r>
          </a:p>
          <a:p>
            <a:pPr lvl="1"/>
            <a:r>
              <a:rPr lang="cs-CZ" dirty="0" smtClean="0"/>
              <a:t>Vnitřní: organické kyseliny (laky, dřevo, dřevitý papír, lepidla, tmely), ozón (kopírky)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708C"/>
                </a:solidFill>
              </a:rPr>
              <a:t>Plynné polutanty</a:t>
            </a:r>
            <a:endParaRPr lang="cs-CZ" dirty="0">
              <a:solidFill>
                <a:srgbClr val="00708C"/>
              </a:solidFill>
            </a:endParaRP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</p:nvPr>
        </p:nvGraphicFramePr>
        <p:xfrm>
          <a:off x="457200" y="1447800"/>
          <a:ext cx="8229600" cy="25958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Látka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Přípustná koncentrace [</a:t>
                      </a:r>
                      <a:r>
                        <a:rPr lang="el-GR" dirty="0" smtClean="0"/>
                        <a:t>μ</a:t>
                      </a:r>
                      <a:r>
                        <a:rPr lang="cs-CZ" smtClean="0"/>
                        <a:t>g.m</a:t>
                      </a:r>
                      <a:r>
                        <a:rPr lang="cs-CZ" sz="1800" b="1" kern="1200" baseline="3000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-3</a:t>
                      </a:r>
                      <a:r>
                        <a:rPr lang="cs-CZ" smtClean="0"/>
                        <a:t>]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400">
                          <a:latin typeface="Arial"/>
                          <a:ea typeface="Times New Roman"/>
                          <a:cs typeface="Times New Roman"/>
                        </a:rPr>
                        <a:t>SO</a:t>
                      </a:r>
                      <a:r>
                        <a:rPr lang="cs-CZ" sz="1400" baseline="-25000"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cs-CZ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400">
                          <a:latin typeface="Arial"/>
                          <a:ea typeface="Times New Roman"/>
                          <a:cs typeface="Arial"/>
                          <a:sym typeface="Symbol"/>
                        </a:rPr>
                        <a:t></a:t>
                      </a:r>
                      <a:r>
                        <a:rPr lang="cs-CZ" sz="1400">
                          <a:latin typeface="Arial"/>
                          <a:ea typeface="Times New Roman"/>
                          <a:cs typeface="Times New Roman"/>
                        </a:rPr>
                        <a:t> 1</a:t>
                      </a:r>
                      <a:endParaRPr lang="cs-CZ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400">
                          <a:latin typeface="Arial"/>
                          <a:ea typeface="Times New Roman"/>
                          <a:cs typeface="Times New Roman"/>
                        </a:rPr>
                        <a:t>NO</a:t>
                      </a:r>
                      <a:r>
                        <a:rPr lang="cs-CZ" sz="1400" baseline="-25000">
                          <a:latin typeface="Arial"/>
                          <a:ea typeface="Times New Roman"/>
                          <a:cs typeface="Times New Roman"/>
                        </a:rPr>
                        <a:t>x</a:t>
                      </a:r>
                      <a:endParaRPr lang="cs-CZ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400">
                          <a:latin typeface="Arial"/>
                          <a:ea typeface="Times New Roman"/>
                          <a:cs typeface="Arial"/>
                          <a:sym typeface="Symbol"/>
                        </a:rPr>
                        <a:t></a:t>
                      </a:r>
                      <a:r>
                        <a:rPr lang="cs-CZ" sz="1400">
                          <a:latin typeface="Arial"/>
                          <a:ea typeface="Times New Roman"/>
                          <a:cs typeface="Times New Roman"/>
                        </a:rPr>
                        <a:t> 5</a:t>
                      </a:r>
                      <a:endParaRPr lang="cs-CZ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400">
                          <a:latin typeface="Arial"/>
                          <a:ea typeface="Times New Roman"/>
                          <a:cs typeface="Times New Roman"/>
                        </a:rPr>
                        <a:t>O</a:t>
                      </a:r>
                      <a:r>
                        <a:rPr lang="cs-CZ" sz="1400" baseline="-25000"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cs-CZ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400">
                          <a:latin typeface="Arial"/>
                          <a:ea typeface="Times New Roman"/>
                          <a:cs typeface="Arial"/>
                          <a:sym typeface="Symbol"/>
                        </a:rPr>
                        <a:t></a:t>
                      </a:r>
                      <a:r>
                        <a:rPr lang="cs-CZ" sz="1400">
                          <a:latin typeface="Arial"/>
                          <a:ea typeface="Times New Roman"/>
                          <a:cs typeface="Times New Roman"/>
                        </a:rPr>
                        <a:t> 25</a:t>
                      </a:r>
                      <a:endParaRPr lang="cs-CZ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400">
                          <a:latin typeface="Arial"/>
                          <a:ea typeface="Times New Roman"/>
                          <a:cs typeface="Times New Roman"/>
                        </a:rPr>
                        <a:t>CO</a:t>
                      </a:r>
                      <a:r>
                        <a:rPr lang="cs-CZ" sz="1400" baseline="-25000"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cs-CZ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400">
                          <a:latin typeface="Arial"/>
                          <a:ea typeface="Times New Roman"/>
                          <a:cs typeface="Arial"/>
                          <a:sym typeface="Symbol"/>
                        </a:rPr>
                        <a:t></a:t>
                      </a:r>
                      <a:r>
                        <a:rPr lang="cs-CZ" sz="1400">
                          <a:latin typeface="Arial"/>
                          <a:ea typeface="Times New Roman"/>
                          <a:cs typeface="Times New Roman"/>
                        </a:rPr>
                        <a:t> 4,5</a:t>
                      </a:r>
                      <a:endParaRPr lang="cs-CZ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400">
                          <a:latin typeface="Arial"/>
                          <a:ea typeface="Times New Roman"/>
                          <a:cs typeface="Times New Roman"/>
                        </a:rPr>
                        <a:t>HCl, CH</a:t>
                      </a:r>
                      <a:r>
                        <a:rPr lang="cs-CZ" sz="1400" baseline="-25000"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cs-CZ" sz="1400">
                          <a:latin typeface="Arial"/>
                          <a:ea typeface="Times New Roman"/>
                          <a:cs typeface="Times New Roman"/>
                        </a:rPr>
                        <a:t>COOH, HCHO</a:t>
                      </a:r>
                      <a:endParaRPr lang="cs-CZ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400">
                          <a:latin typeface="Arial"/>
                          <a:ea typeface="Times New Roman"/>
                          <a:cs typeface="Times New Roman"/>
                        </a:rPr>
                        <a:t>nutnost pravidelné kontroly</a:t>
                      </a:r>
                      <a:endParaRPr lang="cs-CZ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400">
                          <a:latin typeface="Arial"/>
                          <a:ea typeface="Times New Roman"/>
                          <a:cs typeface="Times New Roman"/>
                        </a:rPr>
                        <a:t>jemné prachové částice</a:t>
                      </a:r>
                      <a:endParaRPr lang="cs-CZ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400" dirty="0">
                          <a:latin typeface="Arial"/>
                          <a:ea typeface="Times New Roman"/>
                          <a:cs typeface="Arial"/>
                          <a:sym typeface="Symbol"/>
                        </a:rPr>
                        <a:t></a:t>
                      </a:r>
                      <a:r>
                        <a:rPr lang="cs-CZ" sz="1400" dirty="0">
                          <a:latin typeface="Arial"/>
                          <a:ea typeface="Times New Roman"/>
                          <a:cs typeface="Times New Roman"/>
                        </a:rPr>
                        <a:t> 75</a:t>
                      </a:r>
                      <a:endParaRPr lang="cs-CZ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0" y="6550025"/>
            <a:ext cx="9144000" cy="307975"/>
          </a:xfrm>
        </p:spPr>
        <p:txBody>
          <a:bodyPr/>
          <a:lstStyle/>
          <a:p>
            <a:pPr>
              <a:defRPr/>
            </a:pPr>
            <a:r>
              <a:rPr lang="cs-CZ" altLang="cs-CZ" dirty="0" smtClean="0"/>
              <a:t>Workshop: Preventivní péče o historické knihovní fondy. Kuks, 2016.</a:t>
            </a:r>
            <a:endParaRPr lang="cs-CZ" alt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47F45B-DDA7-4967-BCC2-6AFA48C902E0}" type="slidenum">
              <a:rPr lang="cs-CZ" altLang="cs-CZ" smtClean="0"/>
              <a:pPr>
                <a:defRPr/>
              </a:pPr>
              <a:t>12</a:t>
            </a:fld>
            <a:endParaRPr lang="cs-CZ" altLang="cs-CZ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708C"/>
                </a:solidFill>
              </a:rPr>
              <a:t>Biologické napadení</a:t>
            </a:r>
            <a:endParaRPr lang="cs-CZ" dirty="0">
              <a:solidFill>
                <a:srgbClr val="00708C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038600"/>
          </a:xfrm>
        </p:spPr>
        <p:txBody>
          <a:bodyPr/>
          <a:lstStyle/>
          <a:p>
            <a:r>
              <a:rPr lang="cs-CZ" sz="2000" dirty="0" smtClean="0"/>
              <a:t>Mikrobiologičtí škůdci</a:t>
            </a:r>
          </a:p>
          <a:p>
            <a:pPr lvl="1"/>
            <a:r>
              <a:rPr lang="cs-CZ" sz="2000" dirty="0" smtClean="0"/>
              <a:t>Plísně</a:t>
            </a:r>
          </a:p>
          <a:p>
            <a:pPr lvl="1"/>
            <a:r>
              <a:rPr lang="cs-CZ" sz="2000" dirty="0" smtClean="0"/>
              <a:t>Bakterie</a:t>
            </a:r>
          </a:p>
          <a:p>
            <a:pPr lvl="1"/>
            <a:r>
              <a:rPr lang="cs-CZ" sz="2000" dirty="0" smtClean="0"/>
              <a:t>Houby</a:t>
            </a:r>
          </a:p>
          <a:p>
            <a:r>
              <a:rPr lang="cs-CZ" sz="2000" dirty="0" smtClean="0"/>
              <a:t>Hmyz </a:t>
            </a:r>
          </a:p>
          <a:p>
            <a:pPr lvl="1"/>
            <a:r>
              <a:rPr lang="cs-CZ" sz="2000" dirty="0" smtClean="0"/>
              <a:t>Červotoč, rybenka, pisivka: dřevo, papír a rostlinná vlákna</a:t>
            </a:r>
          </a:p>
          <a:p>
            <a:pPr lvl="1"/>
            <a:r>
              <a:rPr lang="cs-CZ" sz="2000" dirty="0" smtClean="0"/>
              <a:t>Mol, rušník: živočišné materiály, vlna, kožešiny</a:t>
            </a:r>
          </a:p>
          <a:p>
            <a:r>
              <a:rPr lang="cs-CZ" sz="2000" dirty="0" smtClean="0"/>
              <a:t>Obratlovci </a:t>
            </a:r>
          </a:p>
          <a:p>
            <a:pPr lvl="1"/>
            <a:r>
              <a:rPr lang="cs-CZ" sz="1600" dirty="0" smtClean="0"/>
              <a:t>Hlodavci</a:t>
            </a:r>
          </a:p>
          <a:p>
            <a:pPr lvl="1"/>
            <a:r>
              <a:rPr lang="cs-CZ" sz="1600" dirty="0" smtClean="0"/>
              <a:t>Ptáci </a:t>
            </a:r>
          </a:p>
          <a:p>
            <a:pPr lvl="1"/>
            <a:r>
              <a:rPr lang="cs-CZ" sz="1600" dirty="0" smtClean="0"/>
              <a:t>Drobné šelmy a domácí zvířata</a:t>
            </a:r>
            <a:endParaRPr lang="cs-CZ" sz="16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0" y="6550025"/>
            <a:ext cx="9144000" cy="307975"/>
          </a:xfrm>
        </p:spPr>
        <p:txBody>
          <a:bodyPr/>
          <a:lstStyle/>
          <a:p>
            <a:pPr>
              <a:defRPr/>
            </a:pPr>
            <a:r>
              <a:rPr lang="cs-CZ" altLang="cs-CZ" dirty="0" smtClean="0">
                <a:solidFill>
                  <a:srgbClr val="663300"/>
                </a:solidFill>
              </a:rPr>
              <a:t>Workshop: Preventivní péče o historické knihovní fondy. Kuks, 2016.</a:t>
            </a:r>
            <a:endParaRPr lang="cs-CZ" altLang="cs-CZ" dirty="0">
              <a:solidFill>
                <a:srgbClr val="6633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47F45B-DDA7-4967-BCC2-6AFA48C902E0}" type="slidenum">
              <a:rPr lang="cs-CZ" altLang="cs-CZ" smtClean="0"/>
              <a:pPr>
                <a:defRPr/>
              </a:pPr>
              <a:t>13</a:t>
            </a:fld>
            <a:endParaRPr lang="cs-CZ" altLang="cs-CZ"/>
          </a:p>
        </p:txBody>
      </p:sp>
      <p:pic>
        <p:nvPicPr>
          <p:cNvPr id="3074" name="Picture 2" descr="C:\Users\Jita\Documents\NK\zámecké knihovny\rybenka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353788"/>
            <a:ext cx="3063875" cy="2075212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991" y="4327523"/>
            <a:ext cx="2849884" cy="1781177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 smtClean="0">
                <a:solidFill>
                  <a:srgbClr val="00708C"/>
                </a:solidFill>
              </a:rPr>
              <a:t>Lidský faktor</a:t>
            </a:r>
            <a:endParaRPr lang="cs-CZ" sz="3600" dirty="0">
              <a:solidFill>
                <a:srgbClr val="00708C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 smtClean="0"/>
              <a:t>Návštěvnický provoz</a:t>
            </a:r>
          </a:p>
          <a:p>
            <a:pPr lvl="1"/>
            <a:r>
              <a:rPr lang="cs-CZ" sz="1600" dirty="0" smtClean="0"/>
              <a:t>Výkyvy klimatu</a:t>
            </a:r>
          </a:p>
          <a:p>
            <a:pPr lvl="1"/>
            <a:r>
              <a:rPr lang="cs-CZ" sz="1600" dirty="0" smtClean="0"/>
              <a:t>Prašnost </a:t>
            </a:r>
          </a:p>
          <a:p>
            <a:pPr lvl="1"/>
            <a:r>
              <a:rPr lang="cs-CZ" sz="1600" dirty="0" smtClean="0"/>
              <a:t>Mechanické poškození</a:t>
            </a:r>
          </a:p>
          <a:p>
            <a:r>
              <a:rPr lang="cs-CZ" sz="2000" dirty="0" smtClean="0"/>
              <a:t>Nešetrná manipulace</a:t>
            </a:r>
          </a:p>
          <a:p>
            <a:pPr lvl="1"/>
            <a:r>
              <a:rPr lang="cs-CZ" sz="1600" dirty="0" smtClean="0"/>
              <a:t>Mechanické poškození (pád, namáhání vazby, oděr..)</a:t>
            </a:r>
          </a:p>
          <a:p>
            <a:pPr lvl="1"/>
            <a:r>
              <a:rPr lang="cs-CZ" sz="1600" dirty="0" smtClean="0"/>
              <a:t>Chemické poškození (polití, jídlo, otisky prstů, čisticí prostředky..)</a:t>
            </a:r>
          </a:p>
          <a:p>
            <a:r>
              <a:rPr lang="cs-CZ" sz="2000" dirty="0" smtClean="0"/>
              <a:t>Vandalství</a:t>
            </a:r>
          </a:p>
          <a:p>
            <a:pPr lvl="1"/>
            <a:r>
              <a:rPr lang="cs-CZ" sz="1600" dirty="0" smtClean="0"/>
              <a:t>Nehody i úmyslné – vyřezávání iluminací i listů, skvrny, polití</a:t>
            </a:r>
          </a:p>
          <a:p>
            <a:r>
              <a:rPr lang="cs-CZ" sz="2000" dirty="0" smtClean="0"/>
              <a:t>Krádeže</a:t>
            </a:r>
          </a:p>
          <a:p>
            <a:r>
              <a:rPr lang="cs-CZ" sz="2000" dirty="0" smtClean="0"/>
              <a:t>Vojenský konflikt</a:t>
            </a:r>
          </a:p>
          <a:p>
            <a:pPr lvl="1"/>
            <a:r>
              <a:rPr lang="cs-CZ" sz="1600" dirty="0" smtClean="0"/>
              <a:t>Náhodné i cílené zničení památky</a:t>
            </a: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76200" y="6537325"/>
            <a:ext cx="9144000" cy="320675"/>
          </a:xfrm>
        </p:spPr>
        <p:txBody>
          <a:bodyPr/>
          <a:lstStyle/>
          <a:p>
            <a:pPr>
              <a:defRPr/>
            </a:pPr>
            <a:r>
              <a:rPr lang="cs-CZ" altLang="cs-CZ" dirty="0" smtClean="0">
                <a:solidFill>
                  <a:srgbClr val="663300"/>
                </a:solidFill>
              </a:rPr>
              <a:t>Workshop: Preventivní péče o historické knihovní fondy. Kuks, 2016.</a:t>
            </a:r>
            <a:endParaRPr lang="cs-CZ" altLang="cs-CZ" dirty="0">
              <a:solidFill>
                <a:srgbClr val="6633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47F45B-DDA7-4967-BCC2-6AFA48C902E0}" type="slidenum">
              <a:rPr lang="cs-CZ" altLang="cs-CZ" smtClean="0"/>
              <a:pPr>
                <a:defRPr/>
              </a:pPr>
              <a:t>14</a:t>
            </a:fld>
            <a:endParaRPr lang="cs-CZ" alt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896100" y="1836738"/>
            <a:ext cx="2514600" cy="1676400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73811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 smtClean="0">
                <a:solidFill>
                  <a:srgbClr val="00708C"/>
                </a:solidFill>
              </a:rPr>
              <a:t>Živelní pohromy</a:t>
            </a:r>
            <a:endParaRPr lang="cs-CZ" sz="3600" dirty="0">
              <a:solidFill>
                <a:srgbClr val="00708C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 smtClean="0"/>
              <a:t>Povodeň, záplava</a:t>
            </a:r>
          </a:p>
          <a:p>
            <a:r>
              <a:rPr lang="cs-CZ" sz="2000" dirty="0" smtClean="0"/>
              <a:t>Požár </a:t>
            </a:r>
          </a:p>
          <a:p>
            <a:r>
              <a:rPr lang="cs-CZ" sz="2000" dirty="0" smtClean="0"/>
              <a:t>Vichřice</a:t>
            </a:r>
          </a:p>
          <a:p>
            <a:r>
              <a:rPr lang="cs-CZ" sz="2000" dirty="0" smtClean="0"/>
              <a:t>Zemětřesení</a:t>
            </a: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76200" y="6537325"/>
            <a:ext cx="9144000" cy="320675"/>
          </a:xfrm>
        </p:spPr>
        <p:txBody>
          <a:bodyPr/>
          <a:lstStyle/>
          <a:p>
            <a:pPr>
              <a:defRPr/>
            </a:pPr>
            <a:r>
              <a:rPr lang="cs-CZ" altLang="cs-CZ" dirty="0" smtClean="0">
                <a:solidFill>
                  <a:srgbClr val="663300"/>
                </a:solidFill>
              </a:rPr>
              <a:t>Workshop: Preventivní péče o historické knihovní fondy. Kuks, 2016.</a:t>
            </a:r>
            <a:endParaRPr lang="cs-CZ" altLang="cs-CZ" dirty="0">
              <a:solidFill>
                <a:srgbClr val="6633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47F45B-DDA7-4967-BCC2-6AFA48C902E0}" type="slidenum">
              <a:rPr lang="cs-CZ" altLang="cs-CZ" smtClean="0"/>
              <a:pPr>
                <a:defRPr/>
              </a:pPr>
              <a:t>15</a:t>
            </a:fld>
            <a:endParaRPr lang="cs-CZ" altLang="cs-CZ"/>
          </a:p>
        </p:txBody>
      </p:sp>
      <p:pic>
        <p:nvPicPr>
          <p:cNvPr id="1026" name="Picture 2" descr="F:\Povodeň 2013\DSC_32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46970" y="1600200"/>
            <a:ext cx="5220305" cy="3467100"/>
          </a:xfrm>
          <a:prstGeom prst="rect">
            <a:avLst/>
          </a:prstGeom>
          <a:noFill/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73811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 smtClean="0">
                <a:solidFill>
                  <a:srgbClr val="00708C"/>
                </a:solidFill>
              </a:rPr>
              <a:t>Faktory ohrožující historické knihovní fondy v interiérových zámeckých knihovnách</a:t>
            </a:r>
            <a:endParaRPr lang="cs-CZ" sz="3200" dirty="0">
              <a:solidFill>
                <a:srgbClr val="00708C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800" dirty="0" smtClean="0"/>
              <a:t>Klimatické parametry památkových objektů</a:t>
            </a:r>
          </a:p>
          <a:p>
            <a:pPr lvl="1"/>
            <a:r>
              <a:rPr lang="cs-CZ" sz="1400" dirty="0" smtClean="0"/>
              <a:t>Stavební materiál a provedení budovy</a:t>
            </a:r>
          </a:p>
          <a:p>
            <a:pPr lvl="1"/>
            <a:r>
              <a:rPr lang="cs-CZ" sz="1400" dirty="0" smtClean="0"/>
              <a:t>Rozměrná okna</a:t>
            </a:r>
          </a:p>
          <a:p>
            <a:pPr lvl="1"/>
            <a:r>
              <a:rPr lang="cs-CZ" sz="1400" dirty="0" smtClean="0"/>
              <a:t>Podlahové krytiny</a:t>
            </a:r>
          </a:p>
          <a:p>
            <a:pPr lvl="1"/>
            <a:r>
              <a:rPr lang="cs-CZ" sz="1400" dirty="0" smtClean="0"/>
              <a:t>Zdivo</a:t>
            </a:r>
            <a:endParaRPr lang="cs-CZ" sz="1800" dirty="0" smtClean="0"/>
          </a:p>
          <a:p>
            <a:r>
              <a:rPr lang="cs-CZ" sz="1800" dirty="0" smtClean="0"/>
              <a:t>Vliv exteriéru na úložné podmínky v místnosti z nejbližšího okolí</a:t>
            </a:r>
          </a:p>
          <a:p>
            <a:pPr lvl="1"/>
            <a:r>
              <a:rPr lang="cs-CZ" sz="1400" dirty="0" smtClean="0"/>
              <a:t>Průmysl a lidská sídla</a:t>
            </a:r>
          </a:p>
          <a:p>
            <a:pPr lvl="1"/>
            <a:r>
              <a:rPr lang="cs-CZ" sz="1400" dirty="0" smtClean="0"/>
              <a:t>Automobilový provoz</a:t>
            </a:r>
            <a:r>
              <a:rPr lang="cs-CZ" sz="1800" dirty="0" smtClean="0"/>
              <a:t>	</a:t>
            </a:r>
          </a:p>
          <a:p>
            <a:r>
              <a:rPr lang="cs-CZ" sz="1800" dirty="0" smtClean="0"/>
              <a:t>Vliv mobilií a vlastní materiály exponátu</a:t>
            </a:r>
          </a:p>
          <a:p>
            <a:pPr lvl="1"/>
            <a:r>
              <a:rPr lang="cs-CZ" sz="1400" dirty="0" smtClean="0"/>
              <a:t>Památkové interiéry jsou chráněny jako celek</a:t>
            </a:r>
          </a:p>
          <a:p>
            <a:pPr lvl="1"/>
            <a:r>
              <a:rPr lang="cs-CZ" sz="1400" dirty="0" smtClean="0"/>
              <a:t>Rizikové jsou dřeva (tvrdá – kyselé polutanty) a živočišné materiály (uvolňující se </a:t>
            </a:r>
          </a:p>
          <a:p>
            <a:r>
              <a:rPr lang="cs-CZ" sz="1800" dirty="0" smtClean="0"/>
              <a:t>Návštěvnický provoz v interiérových knihovnách</a:t>
            </a:r>
          </a:p>
          <a:p>
            <a:pPr lvl="1"/>
            <a:r>
              <a:rPr lang="cs-CZ" sz="1400" dirty="0" smtClean="0"/>
              <a:t>Zvýšené teplo a vlhko</a:t>
            </a:r>
          </a:p>
          <a:p>
            <a:pPr lvl="1"/>
            <a:r>
              <a:rPr lang="cs-CZ" sz="1400" dirty="0" smtClean="0"/>
              <a:t>Proudění vzduchu</a:t>
            </a:r>
          </a:p>
          <a:p>
            <a:pPr lvl="1"/>
            <a:r>
              <a:rPr lang="cs-CZ" sz="1400" dirty="0" smtClean="0"/>
              <a:t>Prašnost</a:t>
            </a:r>
          </a:p>
          <a:p>
            <a:pPr lvl="1"/>
            <a:r>
              <a:rPr lang="cs-CZ" sz="1400" dirty="0" smtClean="0"/>
              <a:t>Mechanické poškození</a:t>
            </a:r>
          </a:p>
          <a:p>
            <a:endParaRPr lang="cs-CZ" sz="1800" dirty="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0" y="6553200"/>
            <a:ext cx="9144000" cy="304800"/>
          </a:xfrm>
        </p:spPr>
        <p:txBody>
          <a:bodyPr/>
          <a:lstStyle/>
          <a:p>
            <a:pPr>
              <a:defRPr/>
            </a:pPr>
            <a:r>
              <a:rPr lang="cs-CZ" altLang="cs-CZ" dirty="0" smtClean="0">
                <a:solidFill>
                  <a:srgbClr val="663300"/>
                </a:solidFill>
              </a:rPr>
              <a:t>Workshop: Preventivní péče o historické knihovní fondy. Kuks, 2016.</a:t>
            </a:r>
            <a:endParaRPr lang="cs-CZ" altLang="cs-CZ" dirty="0">
              <a:solidFill>
                <a:srgbClr val="6633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47F45B-DDA7-4967-BCC2-6AFA48C902E0}" type="slidenum">
              <a:rPr lang="cs-CZ" altLang="cs-CZ" smtClean="0"/>
              <a:pPr>
                <a:defRPr/>
              </a:pPr>
              <a:t>16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8642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ctrTitle"/>
          </p:nvPr>
        </p:nvSpPr>
        <p:spPr>
          <a:xfrm>
            <a:off x="381000" y="762000"/>
            <a:ext cx="8382000" cy="2387600"/>
          </a:xfrm>
        </p:spPr>
        <p:txBody>
          <a:bodyPr/>
          <a:lstStyle/>
          <a:p>
            <a:r>
              <a:rPr lang="cs-CZ" dirty="0" smtClean="0">
                <a:solidFill>
                  <a:srgbClr val="00708C"/>
                </a:solidFill>
              </a:rPr>
              <a:t>Děkuji za pozornost</a:t>
            </a:r>
            <a:endParaRPr lang="cs-CZ" dirty="0">
              <a:solidFill>
                <a:srgbClr val="00708C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0" y="6381750"/>
            <a:ext cx="9144000" cy="476250"/>
          </a:xfrm>
        </p:spPr>
        <p:txBody>
          <a:bodyPr/>
          <a:lstStyle/>
          <a:p>
            <a:pPr>
              <a:defRPr/>
            </a:pPr>
            <a:r>
              <a:rPr lang="cs-CZ" altLang="cs-CZ" dirty="0" smtClean="0">
                <a:solidFill>
                  <a:srgbClr val="663300"/>
                </a:solidFill>
              </a:rPr>
              <a:t>Workshop: Preventivní péče o historické knihovní fondy. Kuks, 2016.</a:t>
            </a:r>
            <a:endParaRPr lang="cs-CZ" altLang="cs-CZ" dirty="0">
              <a:solidFill>
                <a:srgbClr val="6633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47F45B-DDA7-4967-BCC2-6AFA48C902E0}" type="slidenum">
              <a:rPr lang="cs-CZ" altLang="cs-CZ" smtClean="0"/>
              <a:pPr>
                <a:defRPr/>
              </a:pPr>
              <a:t>17</a:t>
            </a:fld>
            <a:endParaRPr lang="cs-CZ" altLang="cs-CZ"/>
          </a:p>
        </p:txBody>
      </p:sp>
      <p:sp>
        <p:nvSpPr>
          <p:cNvPr id="7" name="Obdélník 6"/>
          <p:cNvSpPr/>
          <p:nvPr/>
        </p:nvSpPr>
        <p:spPr>
          <a:xfrm>
            <a:off x="838200" y="3657600"/>
            <a:ext cx="7924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altLang="cs-CZ" dirty="0" smtClean="0">
                <a:solidFill>
                  <a:srgbClr val="00708C"/>
                </a:solidFill>
              </a:rPr>
              <a:t>Metodika: Preventivní péče o historické knihovní fondy ve specifických podmínkách památkových objektů ve správě NPÚ byla vytvořena díky finanční podpoře Ministerstva kultury ČR - Projekt NAKI: Tisky 16. století v zámeckých knihovnách ČR – DF12P01OVV024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4564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13544" y="457200"/>
            <a:ext cx="8316912" cy="1971675"/>
          </a:xfrm>
        </p:spPr>
        <p:txBody>
          <a:bodyPr anchor="t"/>
          <a:lstStyle/>
          <a:p>
            <a:pPr marL="342900" algn="l" eaLnBrk="1" hangingPunct="1"/>
            <a:r>
              <a:rPr lang="cs-CZ" altLang="cs-CZ" sz="2400" dirty="0" smtClean="0">
                <a:solidFill>
                  <a:srgbClr val="00708C"/>
                </a:solidFill>
              </a:rPr>
              <a:t>Metodika: Preventivní péče o historické knihovní fondy ve specifických podmínkách památkových objektů ve správě NPÚ - Projekt NAKI: Tisky 16. století v zámeckých knihovnách ČR – DF12P01OVV024</a:t>
            </a:r>
            <a:br>
              <a:rPr lang="cs-CZ" altLang="cs-CZ" sz="2400" dirty="0" smtClean="0">
                <a:solidFill>
                  <a:srgbClr val="00708C"/>
                </a:solidFill>
              </a:rPr>
            </a:br>
            <a:r>
              <a:rPr lang="cs-CZ" altLang="cs-CZ" sz="2400" dirty="0" smtClean="0">
                <a:solidFill>
                  <a:srgbClr val="00708C"/>
                </a:solidFill>
              </a:rPr>
              <a:t/>
            </a:r>
            <a:br>
              <a:rPr lang="cs-CZ" altLang="cs-CZ" sz="2400" dirty="0" smtClean="0">
                <a:solidFill>
                  <a:srgbClr val="00708C"/>
                </a:solidFill>
              </a:rPr>
            </a:br>
            <a:endParaRPr lang="cs-CZ" altLang="cs-CZ" sz="2400" dirty="0" smtClean="0">
              <a:solidFill>
                <a:srgbClr val="00708C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62000" y="3048000"/>
            <a:ext cx="7912100" cy="2414587"/>
          </a:xfrm>
        </p:spPr>
        <p:txBody>
          <a:bodyPr/>
          <a:lstStyle/>
          <a:p>
            <a:pPr algn="l" eaLnBrk="1" hangingPunct="1"/>
            <a:r>
              <a:rPr lang="cs-CZ" altLang="cs-CZ" sz="2000" dirty="0" smtClean="0"/>
              <a:t>Cíl: Efektivní ochrana historických knihovních fondů, uložených v interiérových knihovnách ve veřejně přístupných památkových objektech. </a:t>
            </a:r>
          </a:p>
          <a:p>
            <a:pPr algn="l" eaLnBrk="1" hangingPunct="1"/>
            <a:endParaRPr lang="cs-CZ" altLang="cs-CZ" sz="2000" dirty="0" smtClean="0"/>
          </a:p>
          <a:p>
            <a:pPr algn="l" eaLnBrk="1" hangingPunct="1"/>
            <a:r>
              <a:rPr lang="cs-CZ" altLang="cs-CZ" sz="2000" dirty="0" smtClean="0"/>
              <a:t>Cílová skupina: vlastnící a správci knihovních fondů, restituenti historických knihoven, církevní instituce spravující knihovny.</a:t>
            </a:r>
          </a:p>
        </p:txBody>
      </p:sp>
      <p:sp>
        <p:nvSpPr>
          <p:cNvPr id="5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0" y="6553200"/>
            <a:ext cx="9144000" cy="304800"/>
          </a:xfrm>
        </p:spPr>
        <p:txBody>
          <a:bodyPr/>
          <a:lstStyle/>
          <a:p>
            <a:pPr>
              <a:defRPr/>
            </a:pPr>
            <a:r>
              <a:rPr lang="cs-CZ" altLang="cs-CZ" dirty="0" smtClean="0">
                <a:solidFill>
                  <a:srgbClr val="663300"/>
                </a:solidFill>
              </a:rPr>
              <a:t>Workshop: Preventivní péče o historické knihovní fondy. Kuks, 2016.</a:t>
            </a:r>
            <a:endParaRPr lang="cs-CZ" altLang="cs-CZ" dirty="0">
              <a:solidFill>
                <a:srgbClr val="6633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l"/>
            <a:r>
              <a:rPr lang="cs-CZ" sz="3600" dirty="0" smtClean="0">
                <a:solidFill>
                  <a:srgbClr val="00708C"/>
                </a:solidFill>
              </a:rPr>
              <a:t>Materiály knižní vazby</a:t>
            </a:r>
            <a:endParaRPr lang="cs-CZ" sz="3600" dirty="0">
              <a:solidFill>
                <a:srgbClr val="00708C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r>
              <a:rPr lang="cs-CZ" sz="2800" dirty="0" smtClean="0"/>
              <a:t>Kniha je tvořena především organickými materiály</a:t>
            </a:r>
          </a:p>
          <a:p>
            <a:pPr lvl="1"/>
            <a:r>
              <a:rPr lang="cs-CZ" sz="2400" dirty="0" smtClean="0"/>
              <a:t>Papír</a:t>
            </a:r>
          </a:p>
          <a:p>
            <a:pPr lvl="1"/>
            <a:r>
              <a:rPr lang="cs-CZ" sz="2400" dirty="0" smtClean="0"/>
              <a:t>Kůže</a:t>
            </a:r>
          </a:p>
          <a:p>
            <a:pPr lvl="1"/>
            <a:r>
              <a:rPr lang="cs-CZ" sz="2400" dirty="0" smtClean="0"/>
              <a:t>Pergamen</a:t>
            </a:r>
          </a:p>
          <a:p>
            <a:pPr lvl="1"/>
            <a:r>
              <a:rPr lang="cs-CZ" sz="2400" dirty="0" smtClean="0"/>
              <a:t>Dřevo </a:t>
            </a:r>
          </a:p>
          <a:p>
            <a:pPr lvl="1"/>
            <a:r>
              <a:rPr lang="cs-CZ" sz="2400" dirty="0" smtClean="0"/>
              <a:t>Textil </a:t>
            </a:r>
          </a:p>
          <a:p>
            <a:r>
              <a:rPr lang="cs-CZ" sz="2800" dirty="0" smtClean="0"/>
              <a:t>Anorganické materiály tvoří kování knih, spony, dekorativní prvky na deskách.</a:t>
            </a:r>
            <a:endParaRPr lang="cs-CZ" sz="28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0" y="6461125"/>
            <a:ext cx="9144000" cy="396875"/>
          </a:xfrm>
        </p:spPr>
        <p:txBody>
          <a:bodyPr/>
          <a:lstStyle/>
          <a:p>
            <a:pPr>
              <a:defRPr/>
            </a:pPr>
            <a:r>
              <a:rPr lang="cs-CZ" altLang="cs-CZ" dirty="0" smtClean="0">
                <a:solidFill>
                  <a:srgbClr val="663300"/>
                </a:solidFill>
              </a:rPr>
              <a:t>Workshop: Preventivní péče o historické knihovní fondy. Kuks, 2016.</a:t>
            </a:r>
            <a:endParaRPr lang="cs-CZ" altLang="cs-CZ" dirty="0">
              <a:solidFill>
                <a:srgbClr val="6633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47F45B-DDA7-4967-BCC2-6AFA48C902E0}" type="slidenum">
              <a:rPr lang="cs-CZ" altLang="cs-CZ" smtClean="0"/>
              <a:pPr>
                <a:defRPr/>
              </a:pPr>
              <a:t>3</a:t>
            </a:fld>
            <a:endParaRPr lang="cs-CZ" altLang="cs-CZ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cs-CZ" dirty="0" smtClean="0">
                <a:solidFill>
                  <a:srgbClr val="00708C"/>
                </a:solidFill>
              </a:rPr>
              <a:t>Rizikové faktory</a:t>
            </a:r>
            <a:endParaRPr lang="cs-CZ" dirty="0">
              <a:solidFill>
                <a:srgbClr val="00708C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" y="2133600"/>
            <a:ext cx="4419600" cy="4068763"/>
          </a:xfrm>
        </p:spPr>
        <p:txBody>
          <a:bodyPr/>
          <a:lstStyle/>
          <a:p>
            <a:r>
              <a:rPr lang="cs-CZ" dirty="0" smtClean="0"/>
              <a:t>Vnitřní faktory</a:t>
            </a:r>
          </a:p>
          <a:p>
            <a:pPr lvl="1"/>
            <a:r>
              <a:rPr lang="cs-CZ" dirty="0" smtClean="0"/>
              <a:t>Složení materiálu</a:t>
            </a:r>
          </a:p>
          <a:p>
            <a:pPr lvl="1"/>
            <a:r>
              <a:rPr lang="cs-CZ" dirty="0" smtClean="0"/>
              <a:t>Aditiva</a:t>
            </a:r>
          </a:p>
          <a:p>
            <a:pPr lvl="1"/>
            <a:r>
              <a:rPr lang="cs-CZ" dirty="0" smtClean="0"/>
              <a:t>Čistota surovin a vody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0" y="6473825"/>
            <a:ext cx="9144000" cy="384175"/>
          </a:xfrm>
        </p:spPr>
        <p:txBody>
          <a:bodyPr/>
          <a:lstStyle/>
          <a:p>
            <a:pPr>
              <a:defRPr/>
            </a:pPr>
            <a:r>
              <a:rPr lang="cs-CZ" altLang="cs-CZ" dirty="0" smtClean="0">
                <a:solidFill>
                  <a:srgbClr val="663300"/>
                </a:solidFill>
              </a:rPr>
              <a:t>Workshop: Preventivní péče o historické knihovní fondy. Kuks, 2016.</a:t>
            </a:r>
            <a:endParaRPr lang="cs-CZ" altLang="cs-CZ" dirty="0">
              <a:solidFill>
                <a:srgbClr val="6633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47F45B-DDA7-4967-BCC2-6AFA48C902E0}" type="slidenum">
              <a:rPr lang="cs-CZ" altLang="cs-CZ" smtClean="0"/>
              <a:pPr>
                <a:defRPr/>
              </a:pPr>
              <a:t>4</a:t>
            </a:fld>
            <a:endParaRPr lang="cs-CZ" altLang="cs-CZ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 bwMode="auto">
          <a:xfrm>
            <a:off x="4572000" y="2133600"/>
            <a:ext cx="4267200" cy="4068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cs-CZ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Vnější faktory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cs-C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Vlhkost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cs-C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Teplo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cs-C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Světlo 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lang="cs-CZ" sz="2800" dirty="0" smtClean="0">
                <a:latin typeface="+mn-lt"/>
              </a:rPr>
              <a:t>Plynné látky a prach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cs-C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Biologické</a:t>
            </a:r>
            <a:r>
              <a:rPr kumimoji="0" lang="cs-CZ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napadení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lang="cs-CZ" sz="2800" baseline="0" dirty="0" smtClean="0">
                <a:latin typeface="+mn-lt"/>
              </a:rPr>
              <a:t>Lidský faktor</a:t>
            </a:r>
            <a:endParaRPr kumimoji="0" lang="cs-CZ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762000" y="1066800"/>
            <a:ext cx="77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Materiály organické i anorganické jsou shodně ohroženy jmenovanými faktory, ale reagují rozdílně.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 smtClean="0">
                <a:solidFill>
                  <a:srgbClr val="00708C"/>
                </a:solidFill>
              </a:rPr>
              <a:t>Relativní vlhkost</a:t>
            </a:r>
            <a:endParaRPr lang="cs-CZ" sz="3600" dirty="0">
              <a:solidFill>
                <a:srgbClr val="00708C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66019"/>
            <a:ext cx="8229600" cy="3024982"/>
          </a:xfrm>
        </p:spPr>
        <p:txBody>
          <a:bodyPr/>
          <a:lstStyle/>
          <a:p>
            <a:pPr>
              <a:buNone/>
            </a:pPr>
            <a:endParaRPr lang="cs-CZ" sz="1800" dirty="0" smtClean="0"/>
          </a:p>
          <a:p>
            <a:r>
              <a:rPr lang="cs-CZ" sz="1800" dirty="0" smtClean="0"/>
              <a:t>Doporučená relativní vlhkost (RV) 50±5 %</a:t>
            </a:r>
          </a:p>
          <a:p>
            <a:pPr lvl="1"/>
            <a:r>
              <a:rPr lang="cs-CZ" sz="1400" dirty="0" smtClean="0"/>
              <a:t>Vysoká RV: kyselá hydrolýza celulózy, napadení plísněmi, aktivace lepidel a barevných vrstev, rozměrové změny hygroskopických materiálů.</a:t>
            </a:r>
          </a:p>
          <a:p>
            <a:pPr lvl="1"/>
            <a:r>
              <a:rPr lang="cs-CZ" sz="1400" dirty="0" smtClean="0"/>
              <a:t>Nízká RV: snížení mechanických vlastností, rozměrové změny, deformace, křehnutí i rozpad.</a:t>
            </a:r>
          </a:p>
          <a:p>
            <a:pPr lvl="0"/>
            <a:r>
              <a:rPr lang="cs-CZ" sz="1800" dirty="0" smtClean="0"/>
              <a:t>Knižní vazba se skládá z různých materiálů, reagujících odlišně na kolísající, nízké či vysoké RV. Vhodným řešením je kompromis mezi hladinami RV v rozsahu asi 45 až 60 %, bez extrémních výkyvů.  </a:t>
            </a:r>
          </a:p>
          <a:p>
            <a:pPr lvl="0"/>
            <a:r>
              <a:rPr lang="cs-CZ" sz="1800" dirty="0" smtClean="0"/>
              <a:t>Při transportu knih mezi prostory s rozdílným klimatem je nezbytná aklimatizace.</a:t>
            </a:r>
          </a:p>
          <a:p>
            <a:endParaRPr lang="cs-CZ" sz="18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0" y="6534150"/>
            <a:ext cx="9144000" cy="323850"/>
          </a:xfrm>
        </p:spPr>
        <p:txBody>
          <a:bodyPr/>
          <a:lstStyle/>
          <a:p>
            <a:pPr>
              <a:defRPr/>
            </a:pPr>
            <a:r>
              <a:rPr lang="cs-CZ" altLang="cs-CZ" dirty="0" smtClean="0">
                <a:solidFill>
                  <a:srgbClr val="663300"/>
                </a:solidFill>
              </a:rPr>
              <a:t>Workshop: Preventivní péče o historické knihovní fondy. Kuks, 2016.</a:t>
            </a:r>
            <a:endParaRPr lang="cs-CZ" altLang="cs-CZ" dirty="0">
              <a:solidFill>
                <a:srgbClr val="6633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47F45B-DDA7-4967-BCC2-6AFA48C902E0}" type="slidenum">
              <a:rPr lang="cs-CZ" altLang="cs-CZ" smtClean="0"/>
              <a:pPr>
                <a:defRPr/>
              </a:pPr>
              <a:t>5</a:t>
            </a:fld>
            <a:endParaRPr lang="cs-CZ" alt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4038600"/>
            <a:ext cx="3530600" cy="220662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4038600"/>
            <a:ext cx="2944284" cy="2208213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4923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708C"/>
                </a:solidFill>
              </a:rPr>
              <a:t>Teplota</a:t>
            </a:r>
            <a:endParaRPr lang="cs-CZ" dirty="0">
              <a:solidFill>
                <a:srgbClr val="00708C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 smtClean="0"/>
              <a:t>Doporučená teplota pro knihy je 18±2 °C</a:t>
            </a:r>
          </a:p>
          <a:p>
            <a:r>
              <a:rPr lang="cs-CZ" sz="2800" dirty="0" smtClean="0"/>
              <a:t>Akceptovány jsou pozvolné změny teploty během roku v rozmezí 13-21 °C.  </a:t>
            </a:r>
          </a:p>
          <a:p>
            <a:r>
              <a:rPr lang="cs-CZ" sz="2800" dirty="0" smtClean="0"/>
              <a:t>Destrukční účinek teploty je dán vlivem vlhkosti</a:t>
            </a:r>
          </a:p>
          <a:p>
            <a:r>
              <a:rPr lang="cs-CZ" sz="2800" dirty="0" smtClean="0"/>
              <a:t>Rychlost chemických reakcí stoupá s teplotou</a:t>
            </a:r>
          </a:p>
          <a:p>
            <a:r>
              <a:rPr lang="cs-CZ" sz="2800" dirty="0" smtClean="0"/>
              <a:t>Vyšší teplota (24°C) zvyšuje aktivitu hmyzu</a:t>
            </a:r>
          </a:p>
          <a:p>
            <a:endParaRPr lang="cs-CZ" sz="2800" dirty="0" smtClean="0"/>
          </a:p>
          <a:p>
            <a:endParaRPr lang="cs-CZ" sz="28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0" y="6476999"/>
            <a:ext cx="9144000" cy="363537"/>
          </a:xfrm>
        </p:spPr>
        <p:txBody>
          <a:bodyPr/>
          <a:lstStyle/>
          <a:p>
            <a:pPr>
              <a:defRPr/>
            </a:pPr>
            <a:r>
              <a:rPr lang="cs-CZ" altLang="cs-CZ" dirty="0" smtClean="0">
                <a:solidFill>
                  <a:srgbClr val="663300"/>
                </a:solidFill>
              </a:rPr>
              <a:t>Workshop: Preventivní péče o historické knihovní fondy. Kuks, 2016.</a:t>
            </a:r>
            <a:endParaRPr lang="cs-CZ" altLang="cs-CZ" dirty="0">
              <a:solidFill>
                <a:srgbClr val="6633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47F45B-DDA7-4967-BCC2-6AFA48C902E0}" type="slidenum">
              <a:rPr lang="cs-CZ" altLang="cs-CZ" smtClean="0"/>
              <a:pPr>
                <a:defRPr/>
              </a:pPr>
              <a:t>6</a:t>
            </a:fld>
            <a:endParaRPr lang="cs-CZ" alt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 smtClean="0">
                <a:solidFill>
                  <a:srgbClr val="00708C"/>
                </a:solidFill>
              </a:rPr>
              <a:t>Doporučené hodnoty podle normy ISO/DIS 11799</a:t>
            </a:r>
            <a:endParaRPr lang="cs-CZ" sz="3600" dirty="0">
              <a:solidFill>
                <a:srgbClr val="00708C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0" y="6550025"/>
            <a:ext cx="9144000" cy="307975"/>
          </a:xfrm>
        </p:spPr>
        <p:txBody>
          <a:bodyPr/>
          <a:lstStyle/>
          <a:p>
            <a:pPr>
              <a:defRPr/>
            </a:pPr>
            <a:r>
              <a:rPr lang="cs-CZ" altLang="cs-CZ" dirty="0" smtClean="0"/>
              <a:t>Workshop: Preventivní péče o historické knihovní fondy. Kuks, 2016.</a:t>
            </a:r>
            <a:endParaRPr lang="cs-CZ" alt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47F45B-DDA7-4967-BCC2-6AFA48C902E0}" type="slidenum">
              <a:rPr lang="cs-CZ" altLang="cs-CZ" smtClean="0"/>
              <a:pPr>
                <a:defRPr/>
              </a:pPr>
              <a:t>7</a:t>
            </a:fld>
            <a:endParaRPr lang="cs-CZ" altLang="cs-CZ"/>
          </a:p>
        </p:txBody>
      </p:sp>
      <p:graphicFrame>
        <p:nvGraphicFramePr>
          <p:cNvPr id="7" name="Tabulka 6"/>
          <p:cNvGraphicFramePr>
            <a:graphicFrameLocks noGrp="1"/>
          </p:cNvGraphicFramePr>
          <p:nvPr/>
        </p:nvGraphicFramePr>
        <p:xfrm>
          <a:off x="342899" y="1828800"/>
          <a:ext cx="8458202" cy="267959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880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81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81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80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9574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1039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81270">
                <a:tc rowSpan="2">
                  <a:txBody>
                    <a:bodyPr/>
                    <a:lstStyle/>
                    <a:p>
                      <a:r>
                        <a:rPr lang="cs-CZ" sz="1400" dirty="0" smtClean="0"/>
                        <a:t>Materiál</a:t>
                      </a:r>
                      <a:endParaRPr lang="cs-CZ" sz="14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cs-CZ" sz="1400" dirty="0" smtClean="0"/>
                        <a:t>Teplota (°C)</a:t>
                      </a:r>
                      <a:endParaRPr lang="cs-CZ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cs-CZ" sz="1400" dirty="0" smtClean="0"/>
                        <a:t>Relativní vlhkost (%)</a:t>
                      </a:r>
                      <a:endParaRPr lang="cs-CZ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0577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Minimum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Maximum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Akceptovatelné</a:t>
                      </a:r>
                      <a:r>
                        <a:rPr lang="cs-CZ" sz="1400" baseline="0" dirty="0" smtClean="0"/>
                        <a:t> změny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Minimum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Maximum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Akceptovatelné změny</a:t>
                      </a:r>
                      <a:endParaRPr lang="cs-CZ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0577">
                <a:tc>
                  <a:txBody>
                    <a:bodyPr/>
                    <a:lstStyle/>
                    <a:p>
                      <a:r>
                        <a:rPr lang="cs-CZ" dirty="0" smtClean="0"/>
                        <a:t>Papír v depozitáři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18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± 1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30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50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± 5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0577">
                <a:tc>
                  <a:txBody>
                    <a:bodyPr/>
                    <a:lstStyle/>
                    <a:p>
                      <a:r>
                        <a:rPr lang="cs-CZ" dirty="0" smtClean="0"/>
                        <a:t>Papír ve studovně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18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± 1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30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50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± 5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708C"/>
                </a:solidFill>
              </a:rPr>
              <a:t>Světlo</a:t>
            </a:r>
            <a:endParaRPr lang="cs-CZ" dirty="0">
              <a:solidFill>
                <a:srgbClr val="00708C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9100" y="1417638"/>
            <a:ext cx="8305800" cy="2872582"/>
          </a:xfrm>
        </p:spPr>
        <p:txBody>
          <a:bodyPr/>
          <a:lstStyle/>
          <a:p>
            <a:r>
              <a:rPr lang="cs-CZ" sz="2800" dirty="0" smtClean="0"/>
              <a:t>Světlo je výrazným faktorem poškozující organické materiály</a:t>
            </a:r>
          </a:p>
          <a:p>
            <a:r>
              <a:rPr lang="cs-CZ" sz="2800" dirty="0" smtClean="0"/>
              <a:t>Působení světla je kumulativní a nevratné</a:t>
            </a:r>
          </a:p>
          <a:p>
            <a:r>
              <a:rPr lang="cs-CZ" sz="2800" dirty="0" smtClean="0"/>
              <a:t>Negativně mění fyzikálně-mechanické vlastnosti a vyvolává fotochemické reakce</a:t>
            </a:r>
            <a:endParaRPr lang="cs-CZ" sz="28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0" y="6550025"/>
            <a:ext cx="9144000" cy="307975"/>
          </a:xfrm>
        </p:spPr>
        <p:txBody>
          <a:bodyPr/>
          <a:lstStyle/>
          <a:p>
            <a:pPr>
              <a:defRPr/>
            </a:pPr>
            <a:r>
              <a:rPr lang="cs-CZ" altLang="cs-CZ" dirty="0" smtClean="0">
                <a:solidFill>
                  <a:srgbClr val="663300"/>
                </a:solidFill>
              </a:rPr>
              <a:t>Workshop: Preventivní péče o historické knihovní fondy. Kuks, 2016.</a:t>
            </a:r>
            <a:endParaRPr lang="cs-CZ" altLang="cs-CZ" dirty="0">
              <a:solidFill>
                <a:srgbClr val="6633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47F45B-DDA7-4967-BCC2-6AFA48C902E0}" type="slidenum">
              <a:rPr lang="cs-CZ" altLang="cs-CZ" smtClean="0"/>
              <a:pPr>
                <a:defRPr/>
              </a:pPr>
              <a:t>8</a:t>
            </a:fld>
            <a:endParaRPr lang="cs-CZ" alt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306" y="3886200"/>
            <a:ext cx="3711387" cy="2300287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708C"/>
                </a:solidFill>
              </a:rPr>
              <a:t>Světlo</a:t>
            </a:r>
            <a:endParaRPr lang="cs-CZ" dirty="0">
              <a:solidFill>
                <a:srgbClr val="00708C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0" y="6550025"/>
            <a:ext cx="9144000" cy="307975"/>
          </a:xfrm>
        </p:spPr>
        <p:txBody>
          <a:bodyPr/>
          <a:lstStyle/>
          <a:p>
            <a:pPr>
              <a:defRPr/>
            </a:pPr>
            <a:r>
              <a:rPr lang="cs-CZ" altLang="cs-CZ" dirty="0" smtClean="0">
                <a:solidFill>
                  <a:srgbClr val="663300"/>
                </a:solidFill>
              </a:rPr>
              <a:t>Workshop: Preventivní péče o historické knihovní fondy. Kuks, 2016.</a:t>
            </a:r>
            <a:endParaRPr lang="cs-CZ" altLang="cs-CZ" dirty="0">
              <a:solidFill>
                <a:srgbClr val="6633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47F45B-DDA7-4967-BCC2-6AFA48C902E0}" type="slidenum">
              <a:rPr lang="cs-CZ" altLang="cs-CZ" smtClean="0"/>
              <a:pPr>
                <a:defRPr/>
              </a:pPr>
              <a:t>9</a:t>
            </a:fld>
            <a:endParaRPr lang="cs-CZ" altLang="cs-CZ"/>
          </a:p>
        </p:txBody>
      </p:sp>
      <p:graphicFrame>
        <p:nvGraphicFramePr>
          <p:cNvPr id="7" name="Tabulka 6"/>
          <p:cNvGraphicFramePr>
            <a:graphicFrameLocks noGrp="1"/>
          </p:cNvGraphicFramePr>
          <p:nvPr/>
        </p:nvGraphicFramePr>
        <p:xfrm>
          <a:off x="342900" y="1981200"/>
          <a:ext cx="8458200" cy="33985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6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33400">
                <a:tc gridSpan="2">
                  <a:txBody>
                    <a:bodyPr/>
                    <a:lstStyle/>
                    <a:p>
                      <a:r>
                        <a:rPr lang="cs-CZ" sz="1400" dirty="0" smtClean="0"/>
                        <a:t>Kategorie </a:t>
                      </a:r>
                      <a:endParaRPr lang="cs-CZ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Stabilita 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Intenzita osvětlení (lux)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Maximální doba expozice (týdny v roce)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UV záření (</a:t>
                      </a:r>
                      <a:r>
                        <a:rPr lang="cs-CZ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µW/</a:t>
                      </a:r>
                      <a:r>
                        <a:rPr lang="cs-CZ" sz="140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lm</a:t>
                      </a:r>
                      <a:r>
                        <a:rPr lang="cs-CZ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</a:t>
                      </a:r>
                      <a:endParaRPr lang="cs-CZ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dirty="0" smtClean="0"/>
                        <a:t>1</a:t>
                      </a:r>
                      <a:endParaRPr lang="cs-CZ" sz="1400" b="1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endParaRPr lang="cs-CZ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1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vodové barvy, kvaše, koláže,miniatury, tisky a kresby, poštovní známky, rukopisy, tapety, všechny textilie, barvená kůže, etnografické předměty a přírodovědné sbírky</a:t>
                      </a:r>
                      <a:endParaRPr lang="cs-CZ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zvláště citlivé</a:t>
                      </a:r>
                    </a:p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30 - 50</a:t>
                      </a:r>
                    </a:p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10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</a:p>
                    <a:p>
                      <a:endParaRPr lang="cs-CZ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1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plasty, syntetické pryskyřice, olejové a temperové barvy, dřevo, evropské a orientální laky, nebarvená kůže, kosti, rohovina, slonovina, želvovina, apod.</a:t>
                      </a:r>
                      <a:endParaRPr lang="cs-CZ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dosti citlivé</a:t>
                      </a:r>
                    </a:p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do 200 </a:t>
                      </a:r>
                    </a:p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12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75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dirty="0" smtClean="0"/>
                        <a:t>3</a:t>
                      </a:r>
                      <a:endParaRPr lang="cs-CZ" sz="1400" b="1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sklo, barevné glazury, emaily, drahé kameny,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citlivé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300</a:t>
                      </a:r>
                    </a:p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75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tiv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Motiv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zentace_sablona [režim kompatibility]" id="{152709E8-67EC-461C-AEB3-913B3D1822C8}" vid="{254F26D6-70F2-4413-AD33-047DDA258352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F2BF8F403E12A49AA4C42A6371BA9D5" ma:contentTypeVersion="0" ma:contentTypeDescription="Vytvoří nový dokument" ma:contentTypeScope="" ma:versionID="2067fd5407ba198aef6280aea05c8d5d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e5030a4fb49af6ac1945304746faa32a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8468774-100B-4F44-8AB1-E622CAE8A2A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EE1D0C94-922C-4028-BA92-2996D98D7AD7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prezentace_workshop</Template>
  <TotalTime>1333</TotalTime>
  <Words>967</Words>
  <Application>Microsoft Office PowerPoint</Application>
  <PresentationFormat>Předvádění na obrazovce (4:3)</PresentationFormat>
  <Paragraphs>212</Paragraphs>
  <Slides>17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2" baseType="lpstr">
      <vt:lpstr>Arial</vt:lpstr>
      <vt:lpstr>Calibri</vt:lpstr>
      <vt:lpstr>Symbol</vt:lpstr>
      <vt:lpstr>Times New Roman</vt:lpstr>
      <vt:lpstr>Motiv Office</vt:lpstr>
      <vt:lpstr>Faktory ohrožující historické knihovní fondy v interiérových zámeckých knihovnách </vt:lpstr>
      <vt:lpstr>Metodika: Preventivní péče o historické knihovní fondy ve specifických podmínkách památkových objektů ve správě NPÚ - Projekt NAKI: Tisky 16. století v zámeckých knihovnách ČR – DF12P01OVV024  </vt:lpstr>
      <vt:lpstr>Materiály knižní vazby</vt:lpstr>
      <vt:lpstr>Rizikové faktory</vt:lpstr>
      <vt:lpstr>Relativní vlhkost</vt:lpstr>
      <vt:lpstr>Teplota</vt:lpstr>
      <vt:lpstr>Doporučené hodnoty podle normy ISO/DIS 11799</vt:lpstr>
      <vt:lpstr>Světlo</vt:lpstr>
      <vt:lpstr>Světlo</vt:lpstr>
      <vt:lpstr>Prach</vt:lpstr>
      <vt:lpstr>Plynné polutanty</vt:lpstr>
      <vt:lpstr>Plynné polutanty</vt:lpstr>
      <vt:lpstr>Biologické napadení</vt:lpstr>
      <vt:lpstr>Lidský faktor</vt:lpstr>
      <vt:lpstr>Živelní pohromy</vt:lpstr>
      <vt:lpstr>Faktory ohrožující historické knihovní fondy v interiérových zámeckých knihovnách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Preventivní péče o knihovní fondy - Interiérové knihovny památkových objektů</dc:title>
  <dc:creator>Neoralová Jitka</dc:creator>
  <cp:lastModifiedBy>RIS katalog</cp:lastModifiedBy>
  <cp:revision>82</cp:revision>
  <dcterms:created xsi:type="dcterms:W3CDTF">2016-05-27T13:03:53Z</dcterms:created>
  <dcterms:modified xsi:type="dcterms:W3CDTF">2016-05-31T20:12:36Z</dcterms:modified>
</cp:coreProperties>
</file>